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3" r:id="rId3"/>
    <p:sldId id="267" r:id="rId4"/>
    <p:sldId id="258" r:id="rId5"/>
    <p:sldId id="259" r:id="rId6"/>
    <p:sldId id="263" r:id="rId7"/>
    <p:sldId id="264" r:id="rId8"/>
    <p:sldId id="265" r:id="rId9"/>
    <p:sldId id="266" r:id="rId10"/>
    <p:sldId id="269" r:id="rId11"/>
    <p:sldId id="270" r:id="rId12"/>
    <p:sldId id="260" r:id="rId13"/>
    <p:sldId id="274" r:id="rId14"/>
    <p:sldId id="261" r:id="rId15"/>
    <p:sldId id="275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2" autoAdjust="0"/>
  </p:normalViewPr>
  <p:slideViewPr>
    <p:cSldViewPr>
      <p:cViewPr>
        <p:scale>
          <a:sx n="53" d="100"/>
          <a:sy n="53" d="100"/>
        </p:scale>
        <p:origin x="-1320" y="-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86A32-59D6-4957-87E3-4C580ABDF99C}" type="datetimeFigureOut">
              <a:rPr lang="zh-TW" altLang="en-US" smtClean="0"/>
              <a:pPr/>
              <a:t>2016/3/23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7D2D8-DB72-4DCB-BEB3-379AAA9247C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TW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TW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TW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zh-TW" sz="1200" dirty="0" err="1" smtClean="0">
                <a:solidFill>
                  <a:schemeClr val="accent6">
                    <a:lumMod val="50000"/>
                  </a:schemeClr>
                </a:solidFill>
              </a:rPr>
              <a:t>Dishaw</a:t>
            </a:r>
            <a:r>
              <a:rPr lang="en-US" altLang="zh-TW" sz="1200" dirty="0" smtClean="0">
                <a:solidFill>
                  <a:schemeClr val="accent6">
                    <a:lumMod val="50000"/>
                  </a:schemeClr>
                </a:solidFill>
              </a:rPr>
              <a:t> and Strong, 1999 ????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7D2D8-DB72-4DCB-BEB3-379AAA9247C3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一組箭頭在直徑三</a:t>
            </a:r>
            <a:r>
              <a:rPr lang="en-US" altLang="zh-TW" dirty="0" smtClean="0"/>
              <a:t>inch</a:t>
            </a:r>
            <a:r>
              <a:rPr lang="zh-TW" altLang="zh-TW" dirty="0" smtClean="0"/>
              <a:t>的觸碰螢幕，被安裝在中央控制台</a:t>
            </a:r>
            <a:r>
              <a:rPr lang="en-US" altLang="zh-TW" dirty="0" smtClean="0"/>
              <a:t>(4.5 in.</a:t>
            </a:r>
            <a:r>
              <a:rPr lang="zh-TW" altLang="zh-TW" dirty="0" smtClean="0"/>
              <a:t>水平和</a:t>
            </a:r>
            <a:r>
              <a:rPr lang="en-US" altLang="zh-TW" dirty="0" smtClean="0"/>
              <a:t>8.5 in. </a:t>
            </a:r>
            <a:r>
              <a:rPr lang="zh-TW" altLang="zh-TW" dirty="0" smtClean="0"/>
              <a:t>垂直</a:t>
            </a:r>
            <a:r>
              <a:rPr lang="en-US" altLang="zh-TW" dirty="0" smtClean="0"/>
              <a:t>)(</a:t>
            </a:r>
            <a:r>
              <a:rPr lang="zh-TW" altLang="zh-TW" dirty="0" smtClean="0"/>
              <a:t>在方向盤的中央</a:t>
            </a:r>
            <a:r>
              <a:rPr lang="en-US" altLang="zh-TW" dirty="0" smtClean="0"/>
              <a:t>)</a:t>
            </a:r>
            <a:r>
              <a:rPr lang="zh-TW" altLang="zh-TW" dirty="0" smtClean="0"/>
              <a:t>。受測者須看此螢幕和在</a:t>
            </a:r>
            <a:r>
              <a:rPr lang="en-US" altLang="zh-TW" dirty="0" smtClean="0"/>
              <a:t>16</a:t>
            </a:r>
            <a:r>
              <a:rPr lang="zh-TW" altLang="zh-TW" dirty="0" smtClean="0"/>
              <a:t>個箭頭（約</a:t>
            </a:r>
            <a:r>
              <a:rPr lang="en-US" altLang="zh-TW" dirty="0" smtClean="0"/>
              <a:t>0.5</a:t>
            </a:r>
            <a:r>
              <a:rPr lang="zh-TW" altLang="zh-TW" dirty="0" smtClean="0"/>
              <a:t>英寸高）辨別是否同個方向。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7D2D8-DB72-4DCB-BEB3-379AAA9247C3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集中在正常行駛期間最頻繁的凝視角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feedback</a:t>
            </a:r>
            <a:r>
              <a:rPr lang="zh-TW" altLang="zh-TW" dirty="0" smtClean="0"/>
              <a:t>轉移</a:t>
            </a:r>
            <a:r>
              <a:rPr lang="zh-TW" altLang="en-US" dirty="0" smtClean="0"/>
              <a:t>駕駛</a:t>
            </a:r>
            <a:r>
              <a:rPr lang="zh-TW" altLang="zh-TW" dirty="0" smtClean="0"/>
              <a:t>的注意力</a:t>
            </a:r>
            <a:r>
              <a:rPr lang="zh-TW" altLang="en-US" dirty="0" smtClean="0"/>
              <a:t>並</a:t>
            </a:r>
            <a:r>
              <a:rPr lang="zh-TW" altLang="zh-TW" dirty="0" smtClean="0"/>
              <a:t>回到道路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7D2D8-DB72-4DCB-BEB3-379AAA9247C3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在駕駛的視野中間使用三個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為區分，頻率較短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zh-TW" dirty="0" smtClean="0"/>
              <a:t>看一眼</a:t>
            </a:r>
            <a:r>
              <a:rPr lang="en-US" altLang="zh-TW" dirty="0" smtClean="0"/>
              <a:t>(</a:t>
            </a:r>
            <a:r>
              <a:rPr lang="zh-TW" altLang="zh-TW" dirty="0" smtClean="0"/>
              <a:t>長</a:t>
            </a:r>
            <a:r>
              <a:rPr lang="en-US" altLang="zh-TW" dirty="0" smtClean="0"/>
              <a:t>)</a:t>
            </a:r>
            <a:r>
              <a:rPr lang="zh-TW" altLang="zh-TW" dirty="0" smtClean="0"/>
              <a:t>警報，</a:t>
            </a:r>
            <a:endParaRPr lang="en-US" altLang="zh-TW" dirty="0" smtClean="0"/>
          </a:p>
          <a:p>
            <a:r>
              <a:rPr lang="zh-TW" altLang="zh-TW" dirty="0" smtClean="0"/>
              <a:t>看一眼歷史警報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7D2D8-DB72-4DCB-BEB3-379AAA9247C3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2B6E-BD2F-4F25-8D57-5370E60DD3D4}" type="datetimeFigureOut">
              <a:rPr lang="zh-TW" altLang="en-US" smtClean="0"/>
              <a:pPr/>
              <a:t>2016/3/23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B8D-549F-4B2A-9DF4-133BFA7D47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2B6E-BD2F-4F25-8D57-5370E60DD3D4}" type="datetimeFigureOut">
              <a:rPr lang="zh-TW" altLang="en-US" smtClean="0"/>
              <a:pPr/>
              <a:t>2016/3/23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B8D-549F-4B2A-9DF4-133BFA7D47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2B6E-BD2F-4F25-8D57-5370E60DD3D4}" type="datetimeFigureOut">
              <a:rPr lang="zh-TW" altLang="en-US" smtClean="0"/>
              <a:pPr/>
              <a:t>2016/3/23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B8D-549F-4B2A-9DF4-133BFA7D47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50000"/>
              </a:lnSpc>
              <a:defRPr sz="1800"/>
            </a:lvl1pPr>
            <a:lvl2pPr>
              <a:lnSpc>
                <a:spcPct val="150000"/>
              </a:lnSpc>
              <a:defRPr sz="1800"/>
            </a:lvl2pPr>
            <a:lvl3pPr>
              <a:lnSpc>
                <a:spcPct val="150000"/>
              </a:lnSpc>
              <a:defRPr sz="1800"/>
            </a:lvl3pPr>
            <a:lvl4pPr>
              <a:lnSpc>
                <a:spcPct val="150000"/>
              </a:lnSpc>
              <a:defRPr sz="1800"/>
            </a:lvl4pPr>
            <a:lvl5pPr>
              <a:lnSpc>
                <a:spcPct val="150000"/>
              </a:lnSpc>
              <a:defRPr sz="18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2B6E-BD2F-4F25-8D57-5370E60DD3D4}" type="datetimeFigureOut">
              <a:rPr lang="zh-TW" altLang="en-US" smtClean="0"/>
              <a:pPr/>
              <a:t>2016/3/23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B8D-549F-4B2A-9DF4-133BFA7D474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2" name="直線接點 11"/>
          <p:cNvCxnSpPr/>
          <p:nvPr userDrawn="1"/>
        </p:nvCxnSpPr>
        <p:spPr>
          <a:xfrm>
            <a:off x="179512" y="1268760"/>
            <a:ext cx="89644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2B6E-BD2F-4F25-8D57-5370E60DD3D4}" type="datetimeFigureOut">
              <a:rPr lang="zh-TW" altLang="en-US" smtClean="0"/>
              <a:pPr/>
              <a:t>2016/3/23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B8D-549F-4B2A-9DF4-133BFA7D47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2B6E-BD2F-4F25-8D57-5370E60DD3D4}" type="datetimeFigureOut">
              <a:rPr lang="zh-TW" altLang="en-US" smtClean="0"/>
              <a:pPr/>
              <a:t>2016/3/23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B8D-549F-4B2A-9DF4-133BFA7D47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2B6E-BD2F-4F25-8D57-5370E60DD3D4}" type="datetimeFigureOut">
              <a:rPr lang="zh-TW" altLang="en-US" smtClean="0"/>
              <a:pPr/>
              <a:t>2016/3/23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B8D-549F-4B2A-9DF4-133BFA7D47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2B6E-BD2F-4F25-8D57-5370E60DD3D4}" type="datetimeFigureOut">
              <a:rPr lang="zh-TW" altLang="en-US" smtClean="0"/>
              <a:pPr/>
              <a:t>2016/3/23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B8D-549F-4B2A-9DF4-133BFA7D47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2B6E-BD2F-4F25-8D57-5370E60DD3D4}" type="datetimeFigureOut">
              <a:rPr lang="zh-TW" altLang="en-US" smtClean="0"/>
              <a:pPr/>
              <a:t>2016/3/23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B8D-549F-4B2A-9DF4-133BFA7D47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2B6E-BD2F-4F25-8D57-5370E60DD3D4}" type="datetimeFigureOut">
              <a:rPr lang="zh-TW" altLang="en-US" smtClean="0"/>
              <a:pPr/>
              <a:t>2016/3/23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B8D-549F-4B2A-9DF4-133BFA7D47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2B6E-BD2F-4F25-8D57-5370E60DD3D4}" type="datetimeFigureOut">
              <a:rPr lang="zh-TW" altLang="en-US" smtClean="0"/>
              <a:pPr/>
              <a:t>2016/3/23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B8D-549F-4B2A-9DF4-133BFA7D47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52B6E-BD2F-4F25-8D57-5370E60DD3D4}" type="datetimeFigureOut">
              <a:rPr lang="zh-TW" altLang="en-US" smtClean="0"/>
              <a:pPr/>
              <a:t>2016/3/23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15B8D-549F-4B2A-9DF4-133BFA7D47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ü"/>
        <a:defRPr sz="2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8206680" cy="211566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2800" dirty="0" smtClean="0"/>
              <a:t>Warn me now or inform me later: Drivers’ acceptance of real-time and post-drive distraction mitigation systems </a:t>
            </a:r>
            <a:endParaRPr lang="zh-TW" altLang="en-US" sz="2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42910" y="4429132"/>
            <a:ext cx="8786148" cy="1126976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作者：</a:t>
            </a:r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</a:rPr>
              <a:t>Shannon </a:t>
            </a:r>
            <a:r>
              <a:rPr lang="en-US" altLang="zh-TW" dirty="0" err="1" smtClean="0">
                <a:solidFill>
                  <a:schemeClr val="accent3">
                    <a:lumMod val="50000"/>
                  </a:schemeClr>
                </a:solidFill>
              </a:rPr>
              <a:t>C.Roberts</a:t>
            </a:r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zh-TW" dirty="0" err="1" smtClean="0">
                <a:solidFill>
                  <a:schemeClr val="accent3">
                    <a:lumMod val="50000"/>
                  </a:schemeClr>
                </a:solidFill>
              </a:rPr>
              <a:t>MahtabGhazizadeh</a:t>
            </a:r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zh-TW" dirty="0" err="1" smtClean="0">
                <a:solidFill>
                  <a:schemeClr val="accent3">
                    <a:lumMod val="50000"/>
                  </a:schemeClr>
                </a:solidFill>
              </a:rPr>
              <a:t>JohnD.Leen</a:t>
            </a:r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altLang="zh-TW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報告人：李家萱</a:t>
            </a:r>
            <a:endParaRPr lang="zh-TW" alt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Method(8/9)</a:t>
            </a:r>
            <a:endParaRPr lang="zh-TW" altLang="en-US" dirty="0"/>
          </a:p>
        </p:txBody>
      </p:sp>
      <p:pic>
        <p:nvPicPr>
          <p:cNvPr id="4" name="Picture 2" descr="L:\0330 meeting\圖\Table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087" y="1600200"/>
            <a:ext cx="651582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Method(9/9)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zh-TW" altLang="en-US" dirty="0"/>
          </a:p>
        </p:txBody>
      </p:sp>
      <p:pic>
        <p:nvPicPr>
          <p:cNvPr id="2050" name="Picture 2" descr="L:\0330 meeting\圖\Fig.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14488"/>
            <a:ext cx="6747329" cy="4214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</a:t>
            </a:r>
            <a:endParaRPr lang="zh-TW" altLang="en-US" dirty="0"/>
          </a:p>
        </p:txBody>
      </p:sp>
      <p:pic>
        <p:nvPicPr>
          <p:cNvPr id="3074" name="Picture 2" descr="L:\0330 meeting\圖\Table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8374380" cy="206502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857224" y="6072206"/>
            <a:ext cx="4286280" cy="5715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PU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、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PEOU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、 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Unobrusiveness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高度相關</a:t>
            </a:r>
            <a:endParaRPr lang="zh-TW" altLang="en-US" sz="1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857224" y="4286256"/>
            <a:ext cx="3500462" cy="5715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TW" sz="1600" dirty="0" err="1" smtClean="0">
                <a:ea typeface="微軟正黑體" pitchFamily="34" charset="-120"/>
              </a:rPr>
              <a:t>Cronbach’s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 alphas 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接近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0.9</a:t>
            </a:r>
            <a:endParaRPr lang="zh-TW" altLang="en-US" sz="1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7224" y="5214950"/>
            <a:ext cx="5000660" cy="5715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接受度：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PEOU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&lt;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PU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&lt;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Unobrusiveness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&lt;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BI</a:t>
            </a:r>
            <a:endParaRPr lang="zh-TW" altLang="en-US" sz="16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2125659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/>
              <a:t>Feedback </a:t>
            </a:r>
            <a:r>
              <a:rPr lang="zh-TW" altLang="en-US" dirty="0" smtClean="0"/>
              <a:t>與 </a:t>
            </a:r>
            <a:r>
              <a:rPr lang="en-US" altLang="zh-TW" dirty="0" smtClean="0"/>
              <a:t>Non-feedback</a:t>
            </a:r>
            <a:r>
              <a:rPr lang="zh-TW" altLang="en-US" dirty="0" smtClean="0"/>
              <a:t> 接受度</a:t>
            </a:r>
            <a:endParaRPr lang="zh-TW" altLang="en-US" dirty="0"/>
          </a:p>
        </p:txBody>
      </p:sp>
      <p:pic>
        <p:nvPicPr>
          <p:cNvPr id="1026" name="Picture 2" descr="L:\0330 meeting\圖\Fig.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071678"/>
            <a:ext cx="5332590" cy="2961336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2000232" y="5429264"/>
            <a:ext cx="5929354" cy="5715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Feedback Condition 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與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Perceived Usefulness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沒有相關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Font typeface="Wingdings" pitchFamily="2" charset="2"/>
              <a:buChar char="ü"/>
            </a:pPr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Conclution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  <a:r>
              <a:rPr lang="zh-TW" altLang="zh-TW" dirty="0" smtClean="0"/>
              <a:t>比起</a:t>
            </a:r>
            <a:r>
              <a:rPr lang="en-US" altLang="zh-TW" b="1" dirty="0" smtClean="0"/>
              <a:t>post-driver</a:t>
            </a:r>
            <a:r>
              <a:rPr lang="zh-TW" altLang="en-US" b="1" dirty="0" smtClean="0"/>
              <a:t>減</a:t>
            </a:r>
            <a:r>
              <a:rPr lang="zh-TW" altLang="zh-TW" b="1" dirty="0" smtClean="0"/>
              <a:t>緩系統，</a:t>
            </a:r>
            <a:r>
              <a:rPr lang="en-US" altLang="zh-TW" b="1" dirty="0" smtClean="0"/>
              <a:t>real-time </a:t>
            </a:r>
            <a:r>
              <a:rPr lang="zh-TW" altLang="en-US" b="1" dirty="0" smtClean="0"/>
              <a:t>減緩</a:t>
            </a:r>
            <a:r>
              <a:rPr lang="zh-TW" altLang="zh-TW" b="1" dirty="0" smtClean="0"/>
              <a:t>系統</a:t>
            </a:r>
            <a:r>
              <a:rPr lang="zh-TW" altLang="en-US" dirty="0" smtClean="0"/>
              <a:t>較</a:t>
            </a:r>
            <a:r>
              <a:rPr lang="zh-TW" altLang="zh-TW" dirty="0" smtClean="0"/>
              <a:t>強迫人的且不易使用。</a:t>
            </a:r>
            <a:endParaRPr lang="en-US" altLang="zh-TW" dirty="0" smtClean="0"/>
          </a:p>
          <a:p>
            <a:r>
              <a:rPr lang="zh-TW" altLang="zh-TW" dirty="0" smtClean="0"/>
              <a:t>本研究包含較小年齡範圍</a:t>
            </a:r>
            <a:r>
              <a:rPr lang="en-US" altLang="zh-TW" dirty="0" smtClean="0"/>
              <a:t>(25~50</a:t>
            </a:r>
            <a:r>
              <a:rPr lang="zh-TW" altLang="zh-TW" dirty="0" smtClean="0"/>
              <a:t>歲</a:t>
            </a:r>
            <a:r>
              <a:rPr lang="en-US" altLang="zh-TW" dirty="0" smtClean="0"/>
              <a:t>)</a:t>
            </a:r>
            <a:r>
              <a:rPr lang="zh-TW" altLang="zh-TW" dirty="0" smtClean="0"/>
              <a:t>，年老駕駛認為兩個系統都是有用有效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結果</a:t>
            </a:r>
            <a:r>
              <a:rPr lang="zh-TW" altLang="en-US" dirty="0" smtClean="0"/>
              <a:t>顯示，駕駛有較高的接受度時，</a:t>
            </a:r>
            <a:r>
              <a:rPr lang="zh-TW" altLang="zh-TW" dirty="0" smtClean="0"/>
              <a:t>比起用視、聽覺警告駕駛，駕駛</a:t>
            </a:r>
            <a:r>
              <a:rPr lang="zh-TW" altLang="en-US" dirty="0" smtClean="0"/>
              <a:t>能</a:t>
            </a:r>
            <a:r>
              <a:rPr lang="zh-TW" altLang="zh-TW" dirty="0" smtClean="0"/>
              <a:t>有較詳細的的駕駛表現資訊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3000372"/>
            <a:ext cx="4429156" cy="11144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TW" sz="6000" b="1" dirty="0" smtClean="0"/>
              <a:t>The END</a:t>
            </a:r>
            <a:endParaRPr lang="zh-TW" alt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Abstract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15394" cy="4829196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 </a:t>
            </a:r>
            <a:r>
              <a:rPr lang="zh-TW" altLang="zh-TW" dirty="0" smtClean="0"/>
              <a:t>車禍通常是駕駛分心造成</a:t>
            </a:r>
            <a:r>
              <a:rPr lang="zh-TW" altLang="en-US" dirty="0" smtClean="0"/>
              <a:t>，可</a:t>
            </a:r>
            <a:r>
              <a:rPr lang="zh-TW" altLang="zh-TW" dirty="0" smtClean="0"/>
              <a:t>根據駕駛的表現給予駕駛</a:t>
            </a:r>
            <a:r>
              <a:rPr lang="en-US" altLang="zh-TW" dirty="0" smtClean="0"/>
              <a:t>feedback</a:t>
            </a:r>
            <a:r>
              <a:rPr lang="zh-TW" altLang="zh-TW" dirty="0" smtClean="0"/>
              <a:t>，減少車禍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   </a:t>
            </a:r>
            <a:r>
              <a:rPr lang="zh-TW" altLang="zh-TW" dirty="0" smtClean="0"/>
              <a:t>此緩和系統是有效的，駕駛應該信任且接受。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r>
              <a:rPr lang="zh-TW" altLang="en-US" dirty="0" smtClean="0"/>
              <a:t> 本</a:t>
            </a:r>
            <a:r>
              <a:rPr lang="zh-TW" altLang="zh-TW" dirty="0" smtClean="0"/>
              <a:t>研究目標為評估</a:t>
            </a:r>
            <a:r>
              <a:rPr lang="en-US" altLang="zh-TW" b="1" dirty="0" smtClean="0"/>
              <a:t>real-time </a:t>
            </a:r>
            <a:r>
              <a:rPr lang="zh-TW" altLang="en-US" b="1" dirty="0" smtClean="0"/>
              <a:t>減緩</a:t>
            </a:r>
            <a:r>
              <a:rPr lang="zh-TW" altLang="zh-TW" b="1" dirty="0" smtClean="0"/>
              <a:t>系統</a:t>
            </a:r>
            <a:r>
              <a:rPr lang="zh-TW" altLang="zh-TW" dirty="0" smtClean="0"/>
              <a:t>和</a:t>
            </a:r>
            <a:r>
              <a:rPr lang="en-US" altLang="zh-TW" b="1" dirty="0" smtClean="0"/>
              <a:t>post-driver</a:t>
            </a:r>
            <a:r>
              <a:rPr lang="zh-TW" altLang="en-US" b="1" dirty="0" smtClean="0"/>
              <a:t>減緩</a:t>
            </a:r>
            <a:r>
              <a:rPr lang="zh-TW" altLang="zh-TW" b="1" dirty="0" smtClean="0"/>
              <a:t>系統</a:t>
            </a:r>
            <a:r>
              <a:rPr lang="zh-TW" altLang="zh-TW" dirty="0" smtClean="0"/>
              <a:t> 能</a:t>
            </a:r>
            <a:r>
              <a:rPr lang="zh-TW" altLang="en-US" dirty="0" smtClean="0"/>
              <a:t>減少</a:t>
            </a:r>
            <a:r>
              <a:rPr lang="zh-TW" altLang="zh-TW" dirty="0" smtClean="0"/>
              <a:t>駕駛分心。</a:t>
            </a:r>
            <a:endParaRPr lang="en-US" altLang="zh-TW" dirty="0" smtClean="0"/>
          </a:p>
          <a:p>
            <a:pPr>
              <a:buNone/>
            </a:pPr>
            <a:endParaRPr lang="zh-TW" altLang="zh-TW" dirty="0" smtClean="0"/>
          </a:p>
          <a:p>
            <a:r>
              <a:rPr lang="en-US" altLang="zh-TW" b="1" dirty="0" smtClean="0"/>
              <a:t> real-time </a:t>
            </a:r>
            <a:r>
              <a:rPr lang="zh-TW" altLang="en-US" b="1" dirty="0" smtClean="0"/>
              <a:t>減緩</a:t>
            </a:r>
            <a:r>
              <a:rPr lang="zh-TW" altLang="zh-TW" b="1" dirty="0" smtClean="0"/>
              <a:t>系統</a:t>
            </a:r>
            <a:r>
              <a:rPr lang="zh-TW" altLang="zh-TW" dirty="0" smtClean="0"/>
              <a:t>使用視、聽警告駕駛已經出現分心行為。</a:t>
            </a:r>
            <a:endParaRPr lang="en-US" altLang="zh-TW" dirty="0" smtClean="0"/>
          </a:p>
          <a:p>
            <a:r>
              <a:rPr lang="en-US" altLang="zh-TW" b="1" dirty="0" smtClean="0"/>
              <a:t>post-driver</a:t>
            </a:r>
            <a:r>
              <a:rPr lang="zh-TW" altLang="en-US" b="1" dirty="0" smtClean="0"/>
              <a:t>減緩</a:t>
            </a:r>
            <a:r>
              <a:rPr lang="zh-TW" altLang="zh-TW" b="1" dirty="0" smtClean="0"/>
              <a:t>系統</a:t>
            </a:r>
            <a:r>
              <a:rPr lang="zh-TW" altLang="zh-TW" dirty="0" smtClean="0"/>
              <a:t>指導駕駛表現，</a:t>
            </a:r>
            <a:r>
              <a:rPr lang="zh-TW" altLang="en-US" dirty="0" smtClean="0"/>
              <a:t>並且將表現與</a:t>
            </a:r>
            <a:r>
              <a:rPr lang="zh-TW" altLang="zh-TW" dirty="0" smtClean="0"/>
              <a:t>同</a:t>
            </a:r>
            <a:r>
              <a:rPr lang="zh-TW" altLang="en-US" dirty="0" smtClean="0"/>
              <a:t>行比較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使用</a:t>
            </a:r>
            <a:r>
              <a:rPr lang="zh-TW" altLang="zh-TW" dirty="0" smtClean="0"/>
              <a:t>高精確的駕駛模擬器</a:t>
            </a:r>
            <a:r>
              <a:rPr lang="zh-TW" altLang="en-US" dirty="0" smtClean="0"/>
              <a:t>，藉由做實驗</a:t>
            </a:r>
            <a:r>
              <a:rPr lang="zh-TW" altLang="zh-TW" dirty="0" smtClean="0"/>
              <a:t>擴大</a:t>
            </a:r>
            <a:r>
              <a:rPr lang="en-US" altLang="zh-TW" dirty="0" smtClean="0"/>
              <a:t>TAM(Technology Acceptance Model)</a:t>
            </a:r>
            <a:r>
              <a:rPr lang="zh-TW" altLang="en-US" dirty="0" smtClean="0"/>
              <a:t>，增加</a:t>
            </a:r>
            <a:r>
              <a:rPr lang="zh-TW" altLang="zh-TW" dirty="0" smtClean="0"/>
              <a:t>駕駛對於</a:t>
            </a:r>
            <a:r>
              <a:rPr lang="zh-TW" altLang="en-US" dirty="0" smtClean="0"/>
              <a:t>減緩</a:t>
            </a:r>
            <a:r>
              <a:rPr lang="zh-TW" altLang="zh-TW" dirty="0" smtClean="0"/>
              <a:t>系統的接受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r>
              <a:rPr lang="zh-TW" altLang="zh-TW" dirty="0" smtClean="0"/>
              <a:t>使用</a:t>
            </a:r>
            <a:r>
              <a:rPr lang="en-US" altLang="zh-TW" dirty="0" smtClean="0"/>
              <a:t>4</a:t>
            </a:r>
            <a:r>
              <a:rPr lang="zh-TW" altLang="zh-TW" dirty="0" smtClean="0"/>
              <a:t>種概念：使用時感知容易、有效的感知、不唐突的、增加想使用的行為。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文獻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7758138" cy="4525963"/>
          </a:xfrm>
        </p:spPr>
        <p:txBody>
          <a:bodyPr/>
          <a:lstStyle/>
          <a:p>
            <a:r>
              <a:rPr lang="zh-TW" altLang="en-US" dirty="0" smtClean="0"/>
              <a:t>研究證實使用</a:t>
            </a:r>
            <a:r>
              <a:rPr lang="en-US" altLang="zh-TW" dirty="0" smtClean="0"/>
              <a:t>feedback</a:t>
            </a:r>
            <a:r>
              <a:rPr lang="zh-TW" altLang="en-US" dirty="0" smtClean="0"/>
              <a:t>可以減少駕駛行為風險。例如：給予像是交通法條的</a:t>
            </a:r>
            <a:r>
              <a:rPr lang="en-US" altLang="zh-TW" dirty="0" smtClean="0"/>
              <a:t>feedback</a:t>
            </a:r>
            <a:r>
              <a:rPr lang="zh-TW" altLang="en-US" dirty="0" smtClean="0"/>
              <a:t>，能讓年輕人與年長者降低速度、相關號誌停止。</a:t>
            </a:r>
            <a:endParaRPr lang="en-US" altLang="zh-TW" dirty="0" smtClean="0"/>
          </a:p>
          <a:p>
            <a:pPr>
              <a:buNone/>
            </a:pPr>
            <a:r>
              <a:rPr lang="zh-TW" altLang="en-US" sz="1500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en-US" altLang="zh-TW" sz="1500" dirty="0" smtClean="0">
                <a:solidFill>
                  <a:schemeClr val="accent6">
                    <a:lumMod val="50000"/>
                  </a:schemeClr>
                </a:solidFill>
              </a:rPr>
              <a:t> (de </a:t>
            </a:r>
            <a:r>
              <a:rPr lang="en-US" altLang="zh-TW" sz="1500" dirty="0" err="1" smtClean="0">
                <a:solidFill>
                  <a:schemeClr val="accent6">
                    <a:lumMod val="50000"/>
                  </a:schemeClr>
                </a:solidFill>
              </a:rPr>
              <a:t>Waard</a:t>
            </a:r>
            <a:r>
              <a:rPr lang="en-US" altLang="zh-TW" sz="1500" dirty="0" smtClean="0">
                <a:solidFill>
                  <a:schemeClr val="accent6">
                    <a:lumMod val="50000"/>
                  </a:schemeClr>
                </a:solidFill>
              </a:rPr>
              <a:t> et al., 1999). </a:t>
            </a:r>
          </a:p>
          <a:p>
            <a:r>
              <a:rPr lang="en-US" altLang="zh-TW" dirty="0" smtClean="0"/>
              <a:t>Real-time</a:t>
            </a:r>
            <a:r>
              <a:rPr lang="zh-TW" altLang="en-US" dirty="0" smtClean="0"/>
              <a:t> </a:t>
            </a:r>
            <a:r>
              <a:rPr lang="en-US" altLang="zh-TW" dirty="0" smtClean="0"/>
              <a:t>feedback</a:t>
            </a:r>
            <a:r>
              <a:rPr lang="zh-TW" altLang="en-US" dirty="0" smtClean="0"/>
              <a:t>能立即影響表現，但不能提供更詳細的資訊，無法影響長期行為。</a:t>
            </a:r>
            <a:r>
              <a:rPr lang="en-US" altLang="zh-TW" sz="15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altLang="zh-TW" sz="1500" dirty="0" err="1" smtClean="0">
                <a:solidFill>
                  <a:schemeClr val="accent6">
                    <a:lumMod val="50000"/>
                  </a:schemeClr>
                </a:solidFill>
              </a:rPr>
              <a:t>Donmez</a:t>
            </a:r>
            <a:r>
              <a:rPr lang="en-US" altLang="zh-TW" sz="1500" dirty="0" smtClean="0">
                <a:solidFill>
                  <a:schemeClr val="accent6">
                    <a:lumMod val="50000"/>
                  </a:schemeClr>
                </a:solidFill>
              </a:rPr>
              <a:t> et al., 2008).</a:t>
            </a:r>
          </a:p>
          <a:p>
            <a:r>
              <a:rPr lang="zh-TW" altLang="en-US" dirty="0" smtClean="0"/>
              <a:t>雖然</a:t>
            </a:r>
            <a:r>
              <a:rPr lang="en-US" altLang="zh-TW" dirty="0" smtClean="0"/>
              <a:t>real-time </a:t>
            </a:r>
            <a:r>
              <a:rPr lang="zh-TW" altLang="en-US" dirty="0" smtClean="0"/>
              <a:t>和 </a:t>
            </a:r>
            <a:r>
              <a:rPr lang="en-US" altLang="zh-TW" dirty="0" smtClean="0"/>
              <a:t>post-drive</a:t>
            </a:r>
            <a:r>
              <a:rPr lang="zh-TW" altLang="en-US" dirty="0" smtClean="0"/>
              <a:t> </a:t>
            </a:r>
            <a:r>
              <a:rPr lang="en-US" altLang="zh-TW" dirty="0" smtClean="0"/>
              <a:t>feedback </a:t>
            </a:r>
            <a:r>
              <a:rPr lang="zh-TW" altLang="en-US" dirty="0" smtClean="0"/>
              <a:t>能增加效益，但不能總是提升駕駛績效。</a:t>
            </a:r>
            <a:r>
              <a:rPr lang="da-DK" altLang="zh-TW" sz="1500" dirty="0" smtClean="0">
                <a:solidFill>
                  <a:schemeClr val="accent6">
                    <a:lumMod val="50000"/>
                  </a:schemeClr>
                </a:solidFill>
              </a:rPr>
              <a:t>(Arroyo et al., 2006)</a:t>
            </a:r>
            <a:endParaRPr lang="en-US" altLang="zh-TW" sz="15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zh-TW" dirty="0" smtClean="0"/>
              <a:t>TAM</a:t>
            </a:r>
            <a:r>
              <a:rPr lang="zh-TW" altLang="en-US" dirty="0" smtClean="0"/>
              <a:t>提供概念性架構處理使用者感知。</a:t>
            </a:r>
            <a:r>
              <a:rPr lang="en-US" altLang="zh-TW" dirty="0" smtClean="0"/>
              <a:t> </a:t>
            </a:r>
            <a:r>
              <a:rPr lang="en-US" altLang="zh-TW" sz="1500" dirty="0" err="1" smtClean="0">
                <a:solidFill>
                  <a:schemeClr val="accent6">
                    <a:lumMod val="50000"/>
                  </a:schemeClr>
                </a:solidFill>
              </a:rPr>
              <a:t>Dishaw</a:t>
            </a:r>
            <a:r>
              <a:rPr lang="en-US" altLang="zh-TW" sz="1500" dirty="0" smtClean="0">
                <a:solidFill>
                  <a:schemeClr val="accent6">
                    <a:lumMod val="50000"/>
                  </a:schemeClr>
                </a:solidFill>
              </a:rPr>
              <a:t> and Strong, 1999 </a:t>
            </a:r>
          </a:p>
          <a:p>
            <a:endParaRPr lang="zh-TW" alt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Method(1/9)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受測者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</a:t>
            </a:r>
            <a:r>
              <a:rPr lang="en-US" altLang="zh-TW" dirty="0" smtClean="0"/>
              <a:t>36</a:t>
            </a:r>
            <a:r>
              <a:rPr lang="zh-TW" altLang="en-US" dirty="0" smtClean="0"/>
              <a:t>位駕駛</a:t>
            </a:r>
            <a:r>
              <a:rPr lang="en-US" altLang="zh-TW" dirty="0" smtClean="0"/>
              <a:t>(18</a:t>
            </a:r>
            <a:r>
              <a:rPr lang="zh-TW" altLang="en-US" dirty="0" smtClean="0"/>
              <a:t>女，</a:t>
            </a:r>
            <a:r>
              <a:rPr lang="en-US" altLang="zh-TW" dirty="0" smtClean="0"/>
              <a:t>18</a:t>
            </a:r>
            <a:r>
              <a:rPr lang="zh-TW" altLang="en-US" dirty="0" smtClean="0"/>
              <a:t>男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，年齡</a:t>
            </a:r>
            <a:r>
              <a:rPr lang="en-US" altLang="zh-TW" dirty="0" smtClean="0"/>
              <a:t>25</a:t>
            </a:r>
            <a:r>
              <a:rPr lang="zh-TW" altLang="en-US" dirty="0" smtClean="0"/>
              <a:t>至</a:t>
            </a:r>
            <a:r>
              <a:rPr lang="en-US" altLang="zh-TW" dirty="0" smtClean="0"/>
              <a:t>50</a:t>
            </a:r>
            <a:r>
              <a:rPr lang="zh-TW" altLang="en-US" dirty="0" smtClean="0"/>
              <a:t>歲</a:t>
            </a:r>
            <a:endParaRPr lang="en-US" altLang="zh-TW" dirty="0" smtClean="0"/>
          </a:p>
          <a:p>
            <a:pPr>
              <a:lnSpc>
                <a:spcPct val="150000"/>
              </a:lnSpc>
              <a:buNone/>
            </a:pPr>
            <a:r>
              <a:rPr lang="zh-TW" altLang="en-US" dirty="0" smtClean="0"/>
              <a:t>     </a:t>
            </a:r>
            <a:r>
              <a:rPr lang="zh-TW" altLang="zh-TW" dirty="0" smtClean="0"/>
              <a:t>所有受測者需有正常聽力或是矯正聽力，駕駛時不須戴眼鏡。</a:t>
            </a:r>
          </a:p>
          <a:p>
            <a:pPr>
              <a:buNone/>
            </a:pPr>
            <a:r>
              <a:rPr lang="zh-TW" altLang="en-US" dirty="0" smtClean="0"/>
              <a:t>     </a:t>
            </a:r>
            <a:r>
              <a:rPr lang="zh-TW" altLang="zh-TW" dirty="0" smtClean="0"/>
              <a:t>受測者須有駕駛時分心經驗，像是講手機、發送或接收訊息、更換</a:t>
            </a:r>
            <a:r>
              <a:rPr lang="en-US" altLang="zh-TW" dirty="0" smtClean="0"/>
              <a:t>CD</a:t>
            </a:r>
            <a:r>
              <a:rPr lang="zh-TW" altLang="zh-TW" dirty="0" smtClean="0"/>
              <a:t>。須持有有效的駕駛執照至少一年，每年駕駛超過</a:t>
            </a:r>
            <a:r>
              <a:rPr lang="en-US" altLang="zh-TW" dirty="0" smtClean="0"/>
              <a:t>3000</a:t>
            </a:r>
            <a:r>
              <a:rPr lang="zh-TW" altLang="zh-TW" dirty="0" smtClean="0"/>
              <a:t>英里。</a:t>
            </a:r>
            <a:endParaRPr lang="en-US" altLang="zh-TW" dirty="0" smtClean="0"/>
          </a:p>
          <a:p>
            <a:pPr>
              <a:lnSpc>
                <a:spcPct val="150000"/>
              </a:lnSpc>
              <a:buNone/>
            </a:pPr>
            <a:endParaRPr lang="en-US" altLang="zh-TW" dirty="0" smtClean="0"/>
          </a:p>
          <a:p>
            <a:r>
              <a:rPr lang="zh-TW" altLang="zh-TW" dirty="0" smtClean="0"/>
              <a:t>儀器</a:t>
            </a:r>
          </a:p>
          <a:p>
            <a:pPr>
              <a:buNone/>
            </a:pPr>
            <a:r>
              <a:rPr lang="zh-TW" altLang="en-US" dirty="0" smtClean="0"/>
              <a:t>     </a:t>
            </a:r>
            <a:r>
              <a:rPr lang="zh-TW" altLang="zh-TW" dirty="0" smtClean="0"/>
              <a:t>使用</a:t>
            </a:r>
            <a:r>
              <a:rPr lang="en-US" altLang="zh-TW" dirty="0" smtClean="0"/>
              <a:t>NADS-1</a:t>
            </a:r>
            <a:r>
              <a:rPr lang="zh-TW" altLang="zh-TW" dirty="0" smtClean="0"/>
              <a:t>收集數據，高精確模擬器，底部運動的駕駛模擬器。駕駛室配有眼睛和頭部追蹤硬體，方向盤、煞車、油門、一個全面運作的儀表板。</a:t>
            </a:r>
            <a:r>
              <a:rPr lang="en-US" altLang="zh-TW" dirty="0" smtClean="0"/>
              <a:t>Seeing Machine </a:t>
            </a:r>
            <a:r>
              <a:rPr lang="zh-TW" altLang="zh-TW" dirty="0" smtClean="0"/>
              <a:t>版本</a:t>
            </a:r>
            <a:r>
              <a:rPr lang="en-US" altLang="zh-TW" dirty="0" smtClean="0"/>
              <a:t>5.0.2</a:t>
            </a:r>
            <a:r>
              <a:rPr lang="zh-TW" altLang="zh-TW" dirty="0" smtClean="0"/>
              <a:t>，追蹤眼球。</a:t>
            </a:r>
          </a:p>
          <a:p>
            <a:pPr>
              <a:buNone/>
            </a:pPr>
            <a:endParaRPr lang="zh-TW" altLang="zh-TW" dirty="0" smtClean="0"/>
          </a:p>
          <a:p>
            <a:pPr>
              <a:buNone/>
            </a:pPr>
            <a:endParaRPr lang="en-US" altLang="zh-TW" dirty="0" smtClean="0"/>
          </a:p>
        </p:txBody>
      </p:sp>
      <p:pic>
        <p:nvPicPr>
          <p:cNvPr id="4" name="Picture 2" descr="C:\Users\Administrator\Desktop\ssho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4800533" cy="2664296"/>
          </a:xfrm>
          <a:prstGeom prst="rect">
            <a:avLst/>
          </a:prstGeom>
          <a:noFill/>
        </p:spPr>
      </p:pic>
      <p:pic>
        <p:nvPicPr>
          <p:cNvPr id="5" name="Picture 3" descr="C:\Users\Administrator\Desktop\sshot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4752528" cy="2912574"/>
          </a:xfrm>
          <a:prstGeom prst="rect">
            <a:avLst/>
          </a:prstGeom>
          <a:noFill/>
        </p:spPr>
      </p:pic>
      <p:pic>
        <p:nvPicPr>
          <p:cNvPr id="6" name="Picture 4" descr="C:\Users\Administrator\Desktop\sshot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700808"/>
            <a:ext cx="5040560" cy="2743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Method(2/9)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158" y="1428736"/>
            <a:ext cx="8686800" cy="4525963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道路劇本：</a:t>
            </a:r>
            <a:r>
              <a:rPr lang="zh-TW" altLang="zh-TW" dirty="0" smtClean="0"/>
              <a:t>城市、州際、農村道路</a:t>
            </a:r>
          </a:p>
          <a:p>
            <a:r>
              <a:rPr lang="zh-TW" altLang="zh-TW" dirty="0" smtClean="0"/>
              <a:t>三種次要任務：</a:t>
            </a:r>
            <a:r>
              <a:rPr lang="en-US" altLang="zh-TW" dirty="0" smtClean="0"/>
              <a:t>reach task</a:t>
            </a:r>
            <a:r>
              <a:rPr lang="zh-TW" altLang="zh-TW" dirty="0" smtClean="0"/>
              <a:t>、視覺</a:t>
            </a:r>
            <a:r>
              <a:rPr lang="en-US" altLang="zh-TW" dirty="0" smtClean="0"/>
              <a:t>/</a:t>
            </a:r>
            <a:r>
              <a:rPr lang="zh-TW" altLang="zh-TW" dirty="0" smtClean="0"/>
              <a:t>手動任務、認知任務</a:t>
            </a:r>
            <a:r>
              <a:rPr lang="zh-TW" altLang="en-US" dirty="0" smtClean="0"/>
              <a:t>。</a:t>
            </a:r>
            <a:endParaRPr lang="zh-TW" altLang="zh-TW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TW" dirty="0" smtClean="0"/>
              <a:t>     reach task</a:t>
            </a:r>
            <a:r>
              <a:rPr lang="zh-TW" altLang="en-US" dirty="0" smtClean="0"/>
              <a:t>：</a:t>
            </a:r>
            <a:r>
              <a:rPr lang="en-US" altLang="zh-TW" dirty="0" smtClean="0"/>
              <a:t> </a:t>
            </a:r>
            <a:r>
              <a:rPr lang="zh-TW" altLang="zh-TW" dirty="0" smtClean="0"/>
              <a:t>駕駛須碰觸後面乘客座椅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  </a:t>
            </a:r>
            <a:r>
              <a:rPr lang="zh-TW" altLang="zh-TW" dirty="0" smtClean="0"/>
              <a:t>視覺</a:t>
            </a:r>
            <a:r>
              <a:rPr lang="en-US" altLang="zh-TW" dirty="0" smtClean="0"/>
              <a:t>/</a:t>
            </a:r>
            <a:r>
              <a:rPr lang="zh-TW" altLang="zh-TW" dirty="0" smtClean="0"/>
              <a:t>手動任務</a:t>
            </a:r>
            <a:r>
              <a:rPr lang="zh-TW" altLang="en-US" dirty="0" smtClean="0"/>
              <a:t>：駕駛</a:t>
            </a:r>
            <a:r>
              <a:rPr lang="zh-TW" altLang="zh-TW" dirty="0" smtClean="0"/>
              <a:t>須看螢幕</a:t>
            </a:r>
            <a:r>
              <a:rPr lang="zh-TW" altLang="en-US" dirty="0" smtClean="0"/>
              <a:t>中的</a:t>
            </a:r>
            <a:r>
              <a:rPr lang="en-US" altLang="zh-TW" dirty="0" smtClean="0"/>
              <a:t>16</a:t>
            </a:r>
            <a:r>
              <a:rPr lang="zh-TW" altLang="zh-TW" dirty="0" smtClean="0"/>
              <a:t>個箭頭</a:t>
            </a:r>
            <a:r>
              <a:rPr lang="zh-TW" altLang="en-US" dirty="0" smtClean="0"/>
              <a:t>，</a:t>
            </a:r>
            <a:r>
              <a:rPr lang="zh-TW" altLang="zh-TW" dirty="0" smtClean="0"/>
              <a:t>辨別</a:t>
            </a:r>
            <a:r>
              <a:rPr lang="zh-TW" altLang="en-US" dirty="0" smtClean="0"/>
              <a:t>哪一個不</a:t>
            </a:r>
            <a:r>
              <a:rPr lang="zh-TW" altLang="zh-TW" dirty="0" smtClean="0"/>
              <a:t>同方向。</a:t>
            </a:r>
          </a:p>
          <a:p>
            <a:pPr>
              <a:buNone/>
            </a:pPr>
            <a:r>
              <a:rPr lang="zh-TW" altLang="en-US" dirty="0" smtClean="0"/>
              <a:t>     </a:t>
            </a:r>
            <a:r>
              <a:rPr lang="zh-TW" altLang="zh-TW" dirty="0" smtClean="0"/>
              <a:t>認知任務</a:t>
            </a:r>
            <a:r>
              <a:rPr lang="zh-TW" altLang="en-US" dirty="0" smtClean="0"/>
              <a:t>：駕駛透過無線電</a:t>
            </a:r>
            <a:r>
              <a:rPr lang="zh-TW" altLang="zh-TW" dirty="0" smtClean="0"/>
              <a:t>，得到關於飛行是否準時</a:t>
            </a:r>
            <a:r>
              <a:rPr lang="zh-TW" altLang="en-US" dirty="0" smtClean="0"/>
              <a:t>之訊息</a:t>
            </a:r>
            <a:r>
              <a:rPr lang="zh-TW" altLang="zh-TW" dirty="0" smtClean="0"/>
              <a:t>。當駕駛沒有</a:t>
            </a:r>
            <a:r>
              <a:rPr lang="zh-TW" altLang="en-US" dirty="0" smtClean="0"/>
              <a:t>處於</a:t>
            </a:r>
            <a:r>
              <a:rPr lang="zh-TW" altLang="zh-TW" dirty="0" smtClean="0"/>
              <a:t>分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               </a:t>
            </a:r>
            <a:r>
              <a:rPr lang="zh-TW" altLang="zh-TW" dirty="0" smtClean="0"/>
              <a:t>心任務時，</a:t>
            </a:r>
            <a:r>
              <a:rPr lang="zh-TW" altLang="en-US" dirty="0" smtClean="0"/>
              <a:t>能夠</a:t>
            </a:r>
            <a:r>
              <a:rPr lang="zh-TW" altLang="zh-TW" dirty="0" smtClean="0"/>
              <a:t>調整無線電減少噪聲。</a:t>
            </a:r>
          </a:p>
          <a:p>
            <a:pPr>
              <a:buNone/>
            </a:pPr>
            <a:endParaRPr lang="zh-TW" altLang="en-US" dirty="0"/>
          </a:p>
        </p:txBody>
      </p:sp>
      <p:pic>
        <p:nvPicPr>
          <p:cNvPr id="1030" name="Picture 6" descr="C:\Users\Administrator\Desktop\0323 meeting\圖\Fig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357694"/>
            <a:ext cx="3336551" cy="2330838"/>
          </a:xfrm>
          <a:prstGeom prst="rect">
            <a:avLst/>
          </a:prstGeom>
          <a:noFill/>
        </p:spPr>
      </p:pic>
      <p:sp>
        <p:nvSpPr>
          <p:cNvPr id="6" name="橢圓 5"/>
          <p:cNvSpPr/>
          <p:nvPr/>
        </p:nvSpPr>
        <p:spPr>
          <a:xfrm>
            <a:off x="1928794" y="6000768"/>
            <a:ext cx="571504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Method(3/9)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5786" y="1571612"/>
            <a:ext cx="742955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/>
              <a:t>分心偵測</a:t>
            </a:r>
            <a:endParaRPr lang="en-US" altLang="zh-TW" dirty="0" smtClean="0"/>
          </a:p>
          <a:p>
            <a:r>
              <a:rPr lang="en-US" altLang="zh-TW" dirty="0" smtClean="0"/>
              <a:t>PRC</a:t>
            </a:r>
            <a:r>
              <a:rPr lang="zh-TW" altLang="en-US" dirty="0" smtClean="0"/>
              <a:t> </a:t>
            </a:r>
            <a:r>
              <a:rPr lang="en-US" altLang="zh-TW" dirty="0" smtClean="0"/>
              <a:t>(percent road center)</a:t>
            </a:r>
            <a:r>
              <a:rPr lang="zh-TW" altLang="en-US" dirty="0" smtClean="0"/>
              <a:t>：</a:t>
            </a:r>
            <a:r>
              <a:rPr lang="zh-TW" altLang="zh-TW" dirty="0" smtClean="0"/>
              <a:t>用來測量</a:t>
            </a:r>
            <a:r>
              <a:rPr lang="zh-TW" altLang="en-US" dirty="0" smtClean="0"/>
              <a:t>駕駛分心的績效，數據從眼動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                                                儀紀錄取出。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r>
              <a:rPr lang="en-US" altLang="zh-TW" dirty="0" smtClean="0"/>
              <a:t>PRC level</a:t>
            </a:r>
            <a:r>
              <a:rPr lang="zh-TW" altLang="zh-TW" dirty="0" smtClean="0"/>
              <a:t>結合眼睛追蹤與頭部追蹤，並安裝感應器。當眼球追踪數據較差</a:t>
            </a:r>
            <a:r>
              <a:rPr lang="en-US" altLang="zh-TW" dirty="0" smtClean="0"/>
              <a:t>(</a:t>
            </a:r>
            <a:r>
              <a:rPr lang="zh-TW" altLang="zh-TW" dirty="0" smtClean="0"/>
              <a:t>假如駕駛</a:t>
            </a:r>
            <a:r>
              <a:rPr lang="zh-TW" altLang="en-US" dirty="0" smtClean="0"/>
              <a:t>在進行</a:t>
            </a:r>
            <a:r>
              <a:rPr lang="zh-TW" altLang="zh-TW" dirty="0" smtClean="0"/>
              <a:t>視覺</a:t>
            </a:r>
            <a:r>
              <a:rPr lang="en-US" altLang="zh-TW" dirty="0" smtClean="0"/>
              <a:t>/</a:t>
            </a:r>
            <a:r>
              <a:rPr lang="zh-TW" altLang="zh-TW" dirty="0" smtClean="0"/>
              <a:t>手動任務</a:t>
            </a:r>
            <a:r>
              <a:rPr lang="zh-TW" altLang="en-US" dirty="0" smtClean="0"/>
              <a:t>時未</a:t>
            </a:r>
            <a:r>
              <a:rPr lang="zh-TW" altLang="zh-TW" dirty="0" smtClean="0"/>
              <a:t>看前方</a:t>
            </a:r>
            <a:r>
              <a:rPr lang="en-US" altLang="zh-TW" dirty="0" smtClean="0"/>
              <a:t>)</a:t>
            </a:r>
            <a:r>
              <a:rPr lang="zh-TW" altLang="en-US" dirty="0" smtClean="0"/>
              <a:t>；</a:t>
            </a:r>
            <a:r>
              <a:rPr lang="zh-TW" altLang="zh-TW" dirty="0" smtClean="0"/>
              <a:t>頭部追蹤器確定駕駛的眼球運動</a:t>
            </a:r>
            <a:r>
              <a:rPr lang="zh-TW" altLang="en-US" dirty="0" smtClean="0"/>
              <a:t>，</a:t>
            </a:r>
            <a:r>
              <a:rPr lang="zh-TW" altLang="zh-TW" dirty="0" smtClean="0"/>
              <a:t>當頭部追蹤不能用時，</a:t>
            </a:r>
            <a:r>
              <a:rPr lang="zh-TW" altLang="en-US" dirty="0" smtClean="0"/>
              <a:t>導致</a:t>
            </a:r>
            <a:r>
              <a:rPr lang="zh-TW" altLang="zh-TW" dirty="0" smtClean="0"/>
              <a:t>駕駛</a:t>
            </a:r>
            <a:r>
              <a:rPr lang="zh-TW" altLang="en-US" dirty="0" smtClean="0"/>
              <a:t>座左右椅</a:t>
            </a:r>
            <a:r>
              <a:rPr lang="zh-TW" altLang="zh-TW" dirty="0" smtClean="0"/>
              <a:t>的壓力傳感器</a:t>
            </a:r>
            <a:r>
              <a:rPr lang="zh-TW" altLang="en-US" dirty="0" smtClean="0"/>
              <a:t>有橫向差異，則</a:t>
            </a:r>
            <a:r>
              <a:rPr lang="zh-TW" altLang="zh-TW" dirty="0" smtClean="0"/>
              <a:t>偵測到分心。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Method(4/9)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1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TW" sz="1600" dirty="0" smtClean="0"/>
              <a:t>Real-time </a:t>
            </a:r>
            <a:r>
              <a:rPr lang="zh-TW" altLang="zh-TW" sz="1600" dirty="0" smtClean="0"/>
              <a:t>的</a:t>
            </a:r>
            <a:r>
              <a:rPr lang="en-US" altLang="zh-TW" sz="1600" dirty="0" smtClean="0"/>
              <a:t>feedback </a:t>
            </a:r>
            <a:endParaRPr lang="zh-TW" altLang="zh-TW" sz="1600" dirty="0" smtClean="0"/>
          </a:p>
          <a:p>
            <a:r>
              <a:rPr lang="en-US" altLang="zh-TW" sz="1600" dirty="0" smtClean="0"/>
              <a:t> Real-time</a:t>
            </a:r>
            <a:r>
              <a:rPr lang="zh-TW" altLang="zh-TW" sz="1600" dirty="0" smtClean="0"/>
              <a:t>減緩系統針對駕駛對路的注意力</a:t>
            </a:r>
            <a:r>
              <a:rPr lang="en-US" altLang="zh-TW" sz="1600" dirty="0" smtClean="0"/>
              <a:t>(</a:t>
            </a:r>
            <a:r>
              <a:rPr lang="zh-TW" altLang="zh-TW" sz="1600" dirty="0" smtClean="0"/>
              <a:t>用視覺和聽覺警報</a:t>
            </a:r>
            <a:r>
              <a:rPr lang="en-US" altLang="zh-TW" sz="1600" dirty="0" smtClean="0"/>
              <a:t>)</a:t>
            </a:r>
            <a:r>
              <a:rPr lang="zh-TW" altLang="zh-TW" sz="1600" dirty="0" smtClean="0"/>
              <a:t> 。</a:t>
            </a:r>
            <a:endParaRPr lang="en-US" altLang="zh-TW" sz="1600" dirty="0" smtClean="0"/>
          </a:p>
          <a:p>
            <a:r>
              <a:rPr lang="zh-TW" altLang="zh-TW" sz="1600" dirty="0" smtClean="0"/>
              <a:t>視覺警報</a:t>
            </a:r>
            <a:r>
              <a:rPr lang="en-US" altLang="zh-TW" sz="1600" dirty="0" smtClean="0"/>
              <a:t>(</a:t>
            </a:r>
            <a:r>
              <a:rPr lang="zh-TW" altLang="zh-TW" sz="1600" dirty="0" smtClean="0"/>
              <a:t>白色</a:t>
            </a:r>
            <a:r>
              <a:rPr lang="en-US" altLang="zh-TW" sz="1600" dirty="0" smtClean="0"/>
              <a:t>LED</a:t>
            </a:r>
            <a:r>
              <a:rPr lang="zh-TW" altLang="zh-TW" sz="1600" dirty="0" smtClean="0"/>
              <a:t>燈</a:t>
            </a:r>
            <a:r>
              <a:rPr lang="en-US" altLang="zh-TW" sz="1600" dirty="0" smtClean="0"/>
              <a:t>)</a:t>
            </a:r>
            <a:r>
              <a:rPr lang="zh-TW" altLang="zh-TW" sz="1600" dirty="0" smtClean="0"/>
              <a:t>被擺在擋風玻璃上的左右</a:t>
            </a:r>
            <a:r>
              <a:rPr lang="zh-TW" altLang="en-US" sz="1600" dirty="0" smtClean="0"/>
              <a:t>，</a:t>
            </a:r>
            <a:r>
              <a:rPr lang="zh-TW" altLang="zh-TW" sz="1600" smtClean="0"/>
              <a:t>目的</a:t>
            </a:r>
            <a:r>
              <a:rPr lang="zh-TW" altLang="zh-TW" sz="1600" smtClean="0"/>
              <a:t>為</a:t>
            </a:r>
            <a:r>
              <a:rPr lang="zh-TW" altLang="en-US" sz="1600" smtClean="0"/>
              <a:t>降低</a:t>
            </a:r>
            <a:r>
              <a:rPr lang="zh-TW" altLang="zh-TW" sz="1600" smtClean="0"/>
              <a:t>分</a:t>
            </a:r>
            <a:r>
              <a:rPr lang="zh-TW" altLang="en-US" sz="1600" smtClean="0"/>
              <a:t>心</a:t>
            </a:r>
            <a:r>
              <a:rPr lang="zh-TW" altLang="zh-TW" sz="1600" dirty="0" smtClean="0"/>
              <a:t>。</a:t>
            </a:r>
          </a:p>
          <a:p>
            <a:pPr>
              <a:buNone/>
            </a:pPr>
            <a:endParaRPr lang="en-US" altLang="zh-TW" sz="1600" dirty="0" smtClean="0"/>
          </a:p>
          <a:p>
            <a:pPr>
              <a:buNone/>
            </a:pPr>
            <a:r>
              <a:rPr lang="en-US" altLang="zh-TW" sz="1600" dirty="0" smtClean="0"/>
              <a:t>Cognitive distraction </a:t>
            </a:r>
            <a:r>
              <a:rPr lang="zh-TW" altLang="zh-TW" sz="1600" dirty="0" smtClean="0"/>
              <a:t>期間</a:t>
            </a:r>
            <a:endParaRPr lang="en-US" altLang="zh-TW" sz="1600" dirty="0" smtClean="0"/>
          </a:p>
          <a:p>
            <a:r>
              <a:rPr lang="zh-TW" altLang="zh-TW" sz="1600" dirty="0" smtClean="0"/>
              <a:t>當駕駛專注在路中央</a:t>
            </a:r>
            <a:r>
              <a:rPr lang="zh-TW" altLang="en-US" sz="1600" dirty="0" smtClean="0"/>
              <a:t>，</a:t>
            </a:r>
            <a:r>
              <a:rPr lang="en-US" altLang="zh-TW" sz="1600" dirty="0" smtClean="0"/>
              <a:t>LED</a:t>
            </a:r>
            <a:r>
              <a:rPr lang="zh-TW" altLang="zh-TW" sz="1600" dirty="0" smtClean="0"/>
              <a:t>燈以同樣頻率閃爍，</a:t>
            </a:r>
            <a:r>
              <a:rPr lang="en-US" altLang="zh-TW" sz="1600" dirty="0" smtClean="0"/>
              <a:t>PRC level</a:t>
            </a:r>
            <a:r>
              <a:rPr lang="zh-TW" altLang="zh-TW" sz="1600" dirty="0" smtClean="0"/>
              <a:t>為</a:t>
            </a:r>
            <a:r>
              <a:rPr lang="en-US" altLang="zh-TW" sz="1600" dirty="0" smtClean="0"/>
              <a:t>82</a:t>
            </a:r>
            <a:r>
              <a:rPr lang="zh-TW" altLang="zh-TW" sz="1600" dirty="0" smtClean="0"/>
              <a:t>％以上。</a:t>
            </a:r>
            <a:r>
              <a:rPr lang="zh-TW" altLang="en-US" sz="1600" dirty="0" smtClean="0"/>
              <a:t>      </a:t>
            </a:r>
            <a:endParaRPr lang="zh-TW" altLang="zh-TW" sz="1600" dirty="0" smtClean="0"/>
          </a:p>
          <a:p>
            <a:r>
              <a:rPr lang="zh-TW" altLang="en-US" sz="1600" dirty="0" smtClean="0"/>
              <a:t>視野</a:t>
            </a:r>
            <a:r>
              <a:rPr lang="zh-TW" altLang="zh-TW" sz="1600" dirty="0" smtClean="0"/>
              <a:t>中央的</a:t>
            </a:r>
            <a:r>
              <a:rPr lang="en-US" altLang="zh-TW" sz="1600" dirty="0" smtClean="0"/>
              <a:t>LED</a:t>
            </a:r>
            <a:r>
              <a:rPr lang="zh-TW" altLang="en-US" sz="1600" dirty="0" smtClean="0"/>
              <a:t>燈為</a:t>
            </a:r>
            <a:r>
              <a:rPr lang="zh-TW" altLang="zh-TW" sz="1600" dirty="0" smtClean="0"/>
              <a:t>重新調配路上注意力</a:t>
            </a:r>
            <a:r>
              <a:rPr lang="zh-TW" altLang="en-US" sz="1600" dirty="0" smtClean="0"/>
              <a:t>，</a:t>
            </a:r>
            <a:r>
              <a:rPr lang="zh-TW" altLang="zh-TW" sz="1600" dirty="0" smtClean="0"/>
              <a:t>有兩個視覺分心警報：</a:t>
            </a:r>
            <a:endParaRPr lang="en-US" altLang="zh-TW" sz="1600" dirty="0" smtClean="0"/>
          </a:p>
          <a:p>
            <a:pPr>
              <a:buNone/>
            </a:pPr>
            <a:r>
              <a:rPr lang="zh-TW" altLang="en-US" sz="1600" dirty="0" smtClean="0"/>
              <a:t>      </a:t>
            </a:r>
            <a:r>
              <a:rPr lang="zh-TW" altLang="zh-TW" sz="1600" dirty="0" smtClean="0"/>
              <a:t>（</a:t>
            </a:r>
            <a:r>
              <a:rPr lang="en-US" altLang="zh-TW" sz="1600" dirty="0" smtClean="0"/>
              <a:t>1</a:t>
            </a:r>
            <a:r>
              <a:rPr lang="zh-TW" altLang="zh-TW" sz="1600" dirty="0" smtClean="0"/>
              <a:t>）當駕駛離開路中</a:t>
            </a:r>
            <a:r>
              <a:rPr lang="zh-TW" altLang="en-US" sz="1600" dirty="0" smtClean="0"/>
              <a:t>超過</a:t>
            </a:r>
            <a:r>
              <a:rPr lang="en-US" altLang="zh-TW" sz="1600" dirty="0" smtClean="0"/>
              <a:t>3</a:t>
            </a:r>
            <a:r>
              <a:rPr lang="zh-TW" altLang="zh-TW" sz="1600" dirty="0" smtClean="0"/>
              <a:t>秒</a:t>
            </a:r>
            <a:r>
              <a:rPr lang="zh-TW" altLang="en-US" sz="1600" dirty="0" smtClean="0"/>
              <a:t>則</a:t>
            </a:r>
            <a:r>
              <a:rPr lang="zh-TW" altLang="zh-TW" sz="1600" dirty="0" smtClean="0"/>
              <a:t>啟動（</a:t>
            </a:r>
            <a:r>
              <a:rPr lang="en-US" altLang="zh-TW" sz="1600" dirty="0" smtClean="0"/>
              <a:t>2</a:t>
            </a:r>
            <a:r>
              <a:rPr lang="zh-TW" altLang="zh-TW" sz="1600" dirty="0" smtClean="0"/>
              <a:t>）當駕駛不斷看路外，沒有足夠時間看路中</a:t>
            </a:r>
            <a:endParaRPr lang="en-US" altLang="zh-TW" sz="1600" dirty="0" smtClean="0"/>
          </a:p>
          <a:p>
            <a:pPr>
              <a:buNone/>
            </a:pPr>
            <a:r>
              <a:rPr lang="zh-TW" altLang="en-US" sz="1600" dirty="0" smtClean="0"/>
              <a:t>        </a:t>
            </a:r>
            <a:r>
              <a:rPr lang="zh-TW" altLang="zh-TW" sz="1600" dirty="0" smtClean="0"/>
              <a:t>即</a:t>
            </a:r>
            <a:r>
              <a:rPr lang="en-US" altLang="zh-TW" sz="1600" dirty="0" smtClean="0"/>
              <a:t>PRC level</a:t>
            </a:r>
            <a:r>
              <a:rPr lang="zh-TW" altLang="zh-TW" sz="1600" dirty="0" smtClean="0"/>
              <a:t>低於</a:t>
            </a:r>
            <a:r>
              <a:rPr lang="en-US" altLang="zh-TW" sz="1600" dirty="0" smtClean="0"/>
              <a:t>60</a:t>
            </a:r>
            <a:r>
              <a:rPr lang="zh-TW" altLang="zh-TW" sz="1600" dirty="0" smtClean="0"/>
              <a:t>％</a:t>
            </a:r>
            <a:r>
              <a:rPr lang="zh-TW" altLang="en-US" sz="1600" dirty="0" smtClean="0"/>
              <a:t>，則</a:t>
            </a:r>
            <a:r>
              <a:rPr lang="en-US" altLang="zh-TW" sz="1600" dirty="0" smtClean="0"/>
              <a:t>LED</a:t>
            </a:r>
            <a:r>
              <a:rPr lang="zh-TW" altLang="en-US" sz="1600" dirty="0" smtClean="0"/>
              <a:t>燈</a:t>
            </a:r>
            <a:r>
              <a:rPr lang="zh-TW" altLang="zh-TW" sz="1600" dirty="0" smtClean="0"/>
              <a:t>左右</a:t>
            </a:r>
            <a:r>
              <a:rPr lang="zh-TW" altLang="en-US" sz="1600" dirty="0" smtClean="0"/>
              <a:t>閃爍</a:t>
            </a:r>
            <a:endParaRPr lang="en-US" altLang="zh-TW" sz="1600" dirty="0" smtClean="0"/>
          </a:p>
          <a:p>
            <a:pPr>
              <a:buNone/>
            </a:pPr>
            <a:endParaRPr lang="en-US" altLang="zh-TW" sz="1600" dirty="0" smtClean="0"/>
          </a:p>
          <a:p>
            <a:r>
              <a:rPr lang="zh-TW" altLang="zh-TW" sz="1600" dirty="0" smtClean="0"/>
              <a:t>閃爍率與兩個視覺警報相同，且與聽覺音調同步</a:t>
            </a:r>
            <a:r>
              <a:rPr lang="zh-TW" altLang="en-US" sz="1600" dirty="0" smtClean="0"/>
              <a:t>，為區分此兩種視覺警報，</a:t>
            </a:r>
            <a:r>
              <a:rPr lang="zh-TW" altLang="zh-TW" sz="1600" dirty="0" smtClean="0"/>
              <a:t>頻率較短</a:t>
            </a:r>
            <a:r>
              <a:rPr lang="zh-TW" altLang="en-US" sz="1600" dirty="0" smtClean="0"/>
              <a:t>。</a:t>
            </a:r>
            <a:endParaRPr lang="zh-TW" altLang="zh-TW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Method(5/9)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b="1" dirty="0" smtClean="0"/>
              <a:t>post-driver</a:t>
            </a:r>
            <a:r>
              <a:rPr lang="zh-TW" altLang="zh-TW" b="1" dirty="0" smtClean="0"/>
              <a:t>緩和系統</a:t>
            </a:r>
            <a:r>
              <a:rPr lang="zh-TW" altLang="en-US" b="1" dirty="0" smtClean="0"/>
              <a:t>：</a:t>
            </a:r>
            <a:r>
              <a:rPr lang="zh-TW" altLang="zh-TW" dirty="0" smtClean="0"/>
              <a:t>藉由與同齡人比較，鼓勵司機把重點放在主要駕駛上。</a:t>
            </a:r>
          </a:p>
          <a:p>
            <a:pPr>
              <a:buNone/>
            </a:pPr>
            <a:r>
              <a:rPr lang="en-US" altLang="zh-TW" dirty="0" smtClean="0"/>
              <a:t>A</a:t>
            </a:r>
            <a:r>
              <a:rPr lang="zh-TW" altLang="zh-TW" dirty="0" smtClean="0"/>
              <a:t>：受測者平均分數平均或少於同齡人分數。</a:t>
            </a:r>
          </a:p>
          <a:p>
            <a:pPr>
              <a:buNone/>
            </a:pPr>
            <a:r>
              <a:rPr lang="en-US" altLang="zh-TW" dirty="0" smtClean="0"/>
              <a:t>B</a:t>
            </a:r>
            <a:r>
              <a:rPr lang="zh-TW" altLang="zh-TW" dirty="0" smtClean="0"/>
              <a:t>：受測者平均分數在</a:t>
            </a:r>
            <a:r>
              <a:rPr lang="en-US" altLang="zh-TW" dirty="0" smtClean="0"/>
              <a:t>0%~25%</a:t>
            </a:r>
            <a:r>
              <a:rPr lang="zh-TW" altLang="zh-TW" dirty="0" smtClean="0"/>
              <a:t>，比同齡人分數好。</a:t>
            </a:r>
          </a:p>
          <a:p>
            <a:pPr>
              <a:buNone/>
            </a:pPr>
            <a:r>
              <a:rPr lang="en-US" altLang="zh-TW" dirty="0" smtClean="0"/>
              <a:t>C</a:t>
            </a:r>
            <a:r>
              <a:rPr lang="zh-TW" altLang="zh-TW" dirty="0" smtClean="0"/>
              <a:t>：受測者平均分數在</a:t>
            </a:r>
            <a:r>
              <a:rPr lang="en-US" altLang="zh-TW" dirty="0" smtClean="0"/>
              <a:t>25%~50%</a:t>
            </a:r>
            <a:r>
              <a:rPr lang="zh-TW" altLang="zh-TW" dirty="0" smtClean="0"/>
              <a:t>，比同齡人分數好。</a:t>
            </a:r>
          </a:p>
          <a:p>
            <a:pPr>
              <a:buNone/>
            </a:pPr>
            <a:r>
              <a:rPr lang="en-US" altLang="zh-TW" dirty="0" smtClean="0"/>
              <a:t>F</a:t>
            </a:r>
            <a:r>
              <a:rPr lang="zh-TW" altLang="zh-TW" dirty="0" smtClean="0"/>
              <a:t>：受測者平均分數高於</a:t>
            </a:r>
            <a:r>
              <a:rPr lang="en-US" altLang="zh-TW" dirty="0" smtClean="0"/>
              <a:t>50%</a:t>
            </a:r>
            <a:r>
              <a:rPr lang="zh-TW" altLang="zh-TW" dirty="0" smtClean="0"/>
              <a:t>，比同齡人分數好。</a:t>
            </a:r>
          </a:p>
          <a:p>
            <a:pPr>
              <a:buNone/>
            </a:pPr>
            <a:r>
              <a:rPr lang="en-US" altLang="zh-TW" dirty="0" smtClean="0"/>
              <a:t> </a:t>
            </a:r>
            <a:endParaRPr lang="zh-TW" altLang="zh-TW" dirty="0" smtClean="0"/>
          </a:p>
          <a:p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2050" name="Picture 2" descr="C:\Users\Administrator\Desktop\0323 meeting\圖\Fig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799877"/>
            <a:ext cx="3598540" cy="3058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Method(6/9)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受測者按一按鈕，</a:t>
            </a:r>
            <a:r>
              <a:rPr lang="zh-TW" altLang="en-US" dirty="0" smtClean="0"/>
              <a:t>可</a:t>
            </a:r>
            <a:r>
              <a:rPr lang="zh-TW" altLang="zh-TW" dirty="0" smtClean="0"/>
              <a:t>看他們之前分心駕駛的影片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第二螢幕提供影片的說明，包括分心的類型（經常不看路，視覺隧道</a:t>
            </a:r>
            <a:r>
              <a:rPr lang="en-US" altLang="zh-TW" dirty="0" smtClean="0"/>
              <a:t>-</a:t>
            </a:r>
            <a:r>
              <a:rPr lang="zh-TW" altLang="zh-TW" dirty="0" smtClean="0"/>
              <a:t>盯著同一地方）</a:t>
            </a:r>
            <a:r>
              <a:rPr lang="zh-TW" altLang="en-US" dirty="0" smtClean="0"/>
              <a:t>。</a:t>
            </a:r>
            <a:r>
              <a:rPr lang="zh-TW" altLang="zh-TW" dirty="0" smtClean="0"/>
              <a:t>分心事件評分算法基於碰撞，偏離車道，最大橫向加速度。</a:t>
            </a:r>
            <a:endParaRPr lang="zh-TW" altLang="en-US" dirty="0"/>
          </a:p>
        </p:txBody>
      </p:sp>
      <p:pic>
        <p:nvPicPr>
          <p:cNvPr id="5" name="Picture 5" descr="C:\Users\Administrator\Desktop\0323 meeting\圖\Fig.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71810"/>
            <a:ext cx="3732108" cy="3476921"/>
          </a:xfrm>
          <a:prstGeom prst="rect">
            <a:avLst/>
          </a:prstGeom>
          <a:noFill/>
        </p:spPr>
      </p:pic>
      <p:pic>
        <p:nvPicPr>
          <p:cNvPr id="2050" name="Picture 2" descr="L:\0330 meeting\圖\Fig.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071810"/>
            <a:ext cx="4357718" cy="3668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</TotalTime>
  <Words>882</Words>
  <Application>Microsoft Office PowerPoint</Application>
  <PresentationFormat>如螢幕大小 (4:3)</PresentationFormat>
  <Paragraphs>94</Paragraphs>
  <Slides>15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Warn me now or inform me later: Drivers’ acceptance of real-time and post-drive distraction mitigation systems </vt:lpstr>
      <vt:lpstr>Abstract</vt:lpstr>
      <vt:lpstr>文獻</vt:lpstr>
      <vt:lpstr>Method(1/9)</vt:lpstr>
      <vt:lpstr>Method(2/9)</vt:lpstr>
      <vt:lpstr>Method(3/9)</vt:lpstr>
      <vt:lpstr>Method(4/9)</vt:lpstr>
      <vt:lpstr>Method(5/9)</vt:lpstr>
      <vt:lpstr>Method(6/9)</vt:lpstr>
      <vt:lpstr>Method(8/9)</vt:lpstr>
      <vt:lpstr>Method(9/9)</vt:lpstr>
      <vt:lpstr>Result</vt:lpstr>
      <vt:lpstr>Result</vt:lpstr>
      <vt:lpstr>Conclution</vt:lpstr>
      <vt:lpstr>投影片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Warn me now or inform me later: Drivers’ acceptance of real-time and post-drive distraction mitigation systems </dc:title>
  <dc:creator>Administrator</dc:creator>
  <cp:lastModifiedBy>Administrator</cp:lastModifiedBy>
  <cp:revision>52</cp:revision>
  <dcterms:created xsi:type="dcterms:W3CDTF">2016-03-22T02:35:48Z</dcterms:created>
  <dcterms:modified xsi:type="dcterms:W3CDTF">2016-03-23T01:52:17Z</dcterms:modified>
</cp:coreProperties>
</file>